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97" r:id="rId3"/>
    <p:sldId id="338" r:id="rId4"/>
    <p:sldId id="322" r:id="rId5"/>
    <p:sldId id="323" r:id="rId6"/>
    <p:sldId id="339" r:id="rId7"/>
    <p:sldId id="340" r:id="rId8"/>
    <p:sldId id="337" r:id="rId9"/>
    <p:sldId id="30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266" r:id="rId27"/>
    <p:sldId id="260" r:id="rId28"/>
  </p:sldIdLst>
  <p:sldSz cx="12190413" cy="6859588"/>
  <p:notesSz cx="6858000" cy="9144000"/>
  <p:defaultTextStyle>
    <a:defPPr>
      <a:defRPr lang="ru-RU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62D0"/>
    <a:srgbClr val="E1CCF0"/>
    <a:srgbClr val="79DCFF"/>
    <a:srgbClr val="A7E8FF"/>
    <a:srgbClr val="FBD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276" y="30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38389-EB15-40AB-8074-DD9B019CD11F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DB3DC-BA44-4CFD-90AC-8EF36F601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656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A162D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1" y="0"/>
            <a:ext cx="12190413" cy="6854123"/>
          </a:xfrm>
          <a:prstGeom prst="frame">
            <a:avLst>
              <a:gd name="adj1" fmla="val 2156"/>
            </a:avLst>
          </a:prstGeom>
          <a:solidFill>
            <a:srgbClr val="A162D0"/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/>
  <p:timing>
    <p:tnLst>
      <p:par>
        <p:cTn id="1" dur="indefinite" restart="never" nodeType="tmRoot"/>
      </p:par>
    </p:tnLst>
  </p:timing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arhivurokov.ru/multiurok/html/2017/03/01/s_58b72bd381e85/577134_2.jpeg" TargetMode="External"/><Relationship Id="rId13" Type="http://schemas.openxmlformats.org/officeDocument/2006/relationships/hyperlink" Target="http://www.b-port.com/mediafiles/items/2016/04/175532/5756d0c6e4dec9dd43e079d813b651aa_XL.jpg" TargetMode="External"/><Relationship Id="rId18" Type="http://schemas.openxmlformats.org/officeDocument/2006/relationships/hyperlink" Target="http://enginclub.ru/wp-content/uploads/2016/09/detail_9943ac211b4e7c60148ef8dff3e8187a.jpg" TargetMode="External"/><Relationship Id="rId26" Type="http://schemas.openxmlformats.org/officeDocument/2006/relationships/hyperlink" Target="http://zagadki.info/zag/cherepaha.html" TargetMode="External"/><Relationship Id="rId3" Type="http://schemas.openxmlformats.org/officeDocument/2006/relationships/hyperlink" Target="http://uinskds.uinsk-edu.ru/uploads/gallery/kosmos.jpg" TargetMode="External"/><Relationship Id="rId21" Type="http://schemas.openxmlformats.org/officeDocument/2006/relationships/hyperlink" Target="https://secure.static.tumblr.com/4d288615e7699c949c2c71ec9bd00a68/ofdgfzd/ZQ9np6uf3/tumblr_static_e2zj2zdbgfwcwk0owg8cgwck0_640_v2.jpg" TargetMode="External"/><Relationship Id="rId7" Type="http://schemas.openxmlformats.org/officeDocument/2006/relationships/hyperlink" Target="https://arhivurokov.ru/kopilka/uploads/user_file_545e1f44279b4/img_user_file_545e1f44279b4_24.jpg" TargetMode="External"/><Relationship Id="rId12" Type="http://schemas.openxmlformats.org/officeDocument/2006/relationships/hyperlink" Target="http://rusplt.ru/netcat_files/52/104/620x407/gagarin_620_21.10.15.jpg" TargetMode="External"/><Relationship Id="rId17" Type="http://schemas.openxmlformats.org/officeDocument/2006/relationships/hyperlink" Target="http://fs201.jpe.ru/0b74/1662472_3735a5b4.jpg" TargetMode="External"/><Relationship Id="rId25" Type="http://schemas.openxmlformats.org/officeDocument/2006/relationships/hyperlink" Target="http://&#1084;&#1080;&#1072;&#1084;&#1080;&#1088;.&#1088;&#1092;/uploadedfiles/1-042017/images/mks_8y0rs2F.jpg" TargetMode="External"/><Relationship Id="rId2" Type="http://schemas.openxmlformats.org/officeDocument/2006/relationships/hyperlink" Target="http://img0.liveinternet.ru/images/attach/c/11/115/600/115600048_102.png" TargetMode="External"/><Relationship Id="rId16" Type="http://schemas.openxmlformats.org/officeDocument/2006/relationships/hyperlink" Target="http://today.kz/static/uploads/media/pages/2014/03/1131.jpg" TargetMode="External"/><Relationship Id="rId20" Type="http://schemas.openxmlformats.org/officeDocument/2006/relationships/hyperlink" Target="http://opogode.ru/images/images/52f9e40d5e9c90ab570cbe88.jpg" TargetMode="Externa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s03.infourok.ru/uploads/ex/025a/00066af9-fc97e86b/640/img4.jpg" TargetMode="External"/><Relationship Id="rId11" Type="http://schemas.openxmlformats.org/officeDocument/2006/relationships/hyperlink" Target="http://poradu.pp.ua/uploads/posts/2015-07/thumbs/polt-gagarna-v-kosmos-pershiy-cholovk-kosmonavt_783.jpeg" TargetMode="External"/><Relationship Id="rId24" Type="http://schemas.openxmlformats.org/officeDocument/2006/relationships/hyperlink" Target="https://opt-10749.ssl.1c-bitrix-cdn.ru/upload/iblock/551/5514b805a6e7f99331213934ff298ec9.jpg?144226522647173" TargetMode="External"/><Relationship Id="rId5" Type="http://schemas.openxmlformats.org/officeDocument/2006/relationships/hyperlink" Target="http://pic.mir-knigi.org/pic/2/5/2/8/1/4/252814/1433529544/i_108.png" TargetMode="External"/><Relationship Id="rId15" Type="http://schemas.openxmlformats.org/officeDocument/2006/relationships/hyperlink" Target="http://twofb.ru/misc/i/gallery/20435/822380.jpg" TargetMode="External"/><Relationship Id="rId23" Type="http://schemas.openxmlformats.org/officeDocument/2006/relationships/hyperlink" Target="http://ubr.ua/img/article/1146/67_m2.jpg" TargetMode="External"/><Relationship Id="rId28" Type="http://schemas.openxmlformats.org/officeDocument/2006/relationships/image" Target="../media/image2.png"/><Relationship Id="rId10" Type="http://schemas.openxmlformats.org/officeDocument/2006/relationships/hyperlink" Target="http://funsmi.ru/content/news/tk/tk9d0Ye3KDswBxjC-233-231.jpg" TargetMode="External"/><Relationship Id="rId19" Type="http://schemas.openxmlformats.org/officeDocument/2006/relationships/hyperlink" Target="http://new.korolev.ru/upload/iblock/698/69841dd31ea22d03fa87371dc678ee24.jpg" TargetMode="External"/><Relationship Id="rId4" Type="http://schemas.openxmlformats.org/officeDocument/2006/relationships/hyperlink" Target="http://4-designer.com/wp-content/uploads/2013/01/Rocket-tutorial-Step-30.jpg" TargetMode="External"/><Relationship Id="rId9" Type="http://schemas.openxmlformats.org/officeDocument/2006/relationships/hyperlink" Target="https://content.tviz.tv/gfx/res/43432/3ymbj42g350k0ckc4w400ss8c.jpg" TargetMode="External"/><Relationship Id="rId14" Type="http://schemas.openxmlformats.org/officeDocument/2006/relationships/hyperlink" Target="http://inoplanetyanin.ru/wp-content/uploads/2016/04/77644.jpg" TargetMode="External"/><Relationship Id="rId22" Type="http://schemas.openxmlformats.org/officeDocument/2006/relationships/hyperlink" Target="http://satellitetrack.net/wp-content/uploads/2015/02/satellite-tracking1.jpg" TargetMode="External"/><Relationship Id="rId27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590" y="189434"/>
            <a:ext cx="10937915" cy="147036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Презентация к уроку окружающего мира,</a:t>
            </a:r>
            <a:br>
              <a:rPr lang="ru-RU" sz="3200" dirty="0" smtClean="0">
                <a:latin typeface="Comic Sans MS" pitchFamily="66" charset="0"/>
              </a:rPr>
            </a:br>
            <a:r>
              <a:rPr lang="ru-RU" sz="3200" dirty="0" smtClean="0">
                <a:latin typeface="Comic Sans MS" pitchFamily="66" charset="0"/>
              </a:rPr>
              <a:t> 1 класс УМК «Школа России»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1063758" y="6022082"/>
            <a:ext cx="864096" cy="57606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кумент 4">
            <a:hlinkClick r:id="rId2" action="ppaction://hlinksldjump" highlightClick="1"/>
          </p:cNvPr>
          <p:cNvSpPr/>
          <p:nvPr/>
        </p:nvSpPr>
        <p:spPr>
          <a:xfrm>
            <a:off x="262558" y="5878066"/>
            <a:ext cx="576064" cy="720080"/>
          </a:xfrm>
          <a:prstGeom prst="actionButtonDocumen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66050" y="1390210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« Зачем люди осваивают космос?»</a:t>
            </a:r>
            <a:endParaRPr lang="ru-RU" sz="48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0375" y="2674075"/>
            <a:ext cx="2664296" cy="3545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366946" y="2332227"/>
            <a:ext cx="2685812" cy="36213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AutoShape 2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4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3659564" y="2879693"/>
            <a:ext cx="4811906" cy="2010178"/>
            <a:chOff x="3574926" y="2879693"/>
            <a:chExt cx="4811906" cy="2010178"/>
          </a:xfrm>
        </p:grpSpPr>
        <p:pic>
          <p:nvPicPr>
            <p:cNvPr id="1040" name="Picture 16" descr="http://uinskds.uinsk-edu.ru/uploads/gallery/kosmos.jpg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74926" y="2879694"/>
              <a:ext cx="2405953" cy="2010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6" descr="http://uinskds.uinsk-edu.ru/uploads/gallery/kosmos.jpg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5980879" y="2879693"/>
              <a:ext cx="2405953" cy="2010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342678" y="189435"/>
            <a:ext cx="8856984" cy="1944215"/>
            <a:chOff x="2456887" y="521345"/>
            <a:chExt cx="6138649" cy="2507562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2456887" y="521345"/>
              <a:ext cx="6138649" cy="2507562"/>
            </a:xfrm>
            <a:prstGeom prst="cloudCallout">
              <a:avLst>
                <a:gd name="adj1" fmla="val 40306"/>
                <a:gd name="adj2" fmla="val 158694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10723" y="770968"/>
              <a:ext cx="5535275" cy="563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Ребята , </a:t>
              </a:r>
              <a:r>
                <a:rPr lang="ru-RU" sz="2800" b="1" dirty="0" smtClean="0">
                  <a:latin typeface="Comic Sans MS" pitchFamily="66" charset="0"/>
                </a:rPr>
                <a:t>отгадайте загадки. 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Нажимайте на цветок.</a:t>
              </a:r>
              <a:endParaRPr lang="ru-RU" sz="2800" b="1" dirty="0">
                <a:latin typeface="Comic Sans MS" pitchFamily="66" charset="0"/>
              </a:endParaRP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340970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8605" y="1125538"/>
            <a:ext cx="408340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88607" y="1125539"/>
            <a:ext cx="4114511" cy="482453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>Чудо-птица — алый хвост Полетела в стаю </a:t>
            </a:r>
            <a:r>
              <a:rPr lang="ru-RU" sz="3600" b="1" dirty="0" smtClean="0">
                <a:solidFill>
                  <a:prstClr val="black"/>
                </a:solidFill>
                <a:latin typeface="Comic Sans MS" pitchFamily="66" charset="0"/>
              </a:rPr>
              <a:t>звёзд</a:t>
            </a:r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>.</a:t>
            </a:r>
          </a:p>
          <a:p>
            <a:pPr algn="ctr"/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/>
            </a:r>
            <a:b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</a:br>
            <a:endParaRPr lang="ru-RU" sz="36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Рамка 8"/>
          <p:cNvSpPr/>
          <p:nvPr/>
        </p:nvSpPr>
        <p:spPr>
          <a:xfrm>
            <a:off x="1053308" y="1057464"/>
            <a:ext cx="4249809" cy="4964618"/>
          </a:xfrm>
          <a:prstGeom prst="frame">
            <a:avLst>
              <a:gd name="adj1" fmla="val 3071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81" y="1125538"/>
            <a:ext cx="901649" cy="847550"/>
          </a:xfrm>
          <a:prstGeom prst="rect">
            <a:avLst/>
          </a:prstGeom>
        </p:spPr>
      </p:pic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11142606" y="189434"/>
            <a:ext cx="857256" cy="571636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1270" y="1159923"/>
            <a:ext cx="4016397" cy="479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587870" y="1057463"/>
            <a:ext cx="4114511" cy="496461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 sz="3600" b="1" dirty="0" smtClean="0">
              <a:solidFill>
                <a:prstClr val="black"/>
              </a:solidFill>
              <a:latin typeface="Comic Sans MS" pitchFamily="66" charset="0"/>
            </a:endParaRPr>
          </a:p>
          <a:p>
            <a:pPr algn="ctr"/>
            <a:endParaRPr lang="ru-RU" sz="3600" b="1" dirty="0">
              <a:solidFill>
                <a:prstClr val="black"/>
              </a:solidFill>
              <a:latin typeface="Comic Sans MS" pitchFamily="66" charset="0"/>
            </a:endParaRPr>
          </a:p>
          <a:p>
            <a:pPr algn="ctr"/>
            <a:r>
              <a:rPr lang="ru-RU" sz="3600" b="1" dirty="0" smtClean="0">
                <a:solidFill>
                  <a:prstClr val="black"/>
                </a:solidFill>
                <a:latin typeface="Comic Sans MS" pitchFamily="66" charset="0"/>
              </a:rPr>
              <a:t>   Он</a:t>
            </a:r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> не </a:t>
            </a:r>
            <a:r>
              <a:rPr lang="ru-RU" sz="3600" b="1" dirty="0" smtClean="0">
                <a:solidFill>
                  <a:prstClr val="black"/>
                </a:solidFill>
                <a:latin typeface="Comic Sans MS" pitchFamily="66" charset="0"/>
              </a:rPr>
              <a:t>лётчик</a:t>
            </a:r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>, не пилот,</a:t>
            </a:r>
            <a:b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>Он </a:t>
            </a:r>
            <a:r>
              <a:rPr lang="ru-RU" sz="3600" b="1" dirty="0" smtClean="0">
                <a:solidFill>
                  <a:prstClr val="black"/>
                </a:solidFill>
                <a:latin typeface="Comic Sans MS" pitchFamily="66" charset="0"/>
              </a:rPr>
              <a:t>ведёт </a:t>
            </a:r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>не </a:t>
            </a:r>
            <a:r>
              <a:rPr lang="ru-RU" sz="3600" b="1" dirty="0" smtClean="0">
                <a:solidFill>
                  <a:prstClr val="black"/>
                </a:solidFill>
                <a:latin typeface="Comic Sans MS" pitchFamily="66" charset="0"/>
              </a:rPr>
              <a:t>самолёт</a:t>
            </a:r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>,</a:t>
            </a:r>
            <a:b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>А огромную ракету.</a:t>
            </a:r>
            <a:b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>Дети, кто, скажите, это</a:t>
            </a:r>
            <a:r>
              <a:rPr lang="ru-RU" sz="3600" b="1" dirty="0" smtClean="0">
                <a:solidFill>
                  <a:prstClr val="black"/>
                </a:solidFill>
                <a:latin typeface="Comic Sans MS" pitchFamily="66" charset="0"/>
              </a:rPr>
              <a:t>?</a:t>
            </a:r>
            <a:endParaRPr lang="ru-RU" sz="3600" b="1" dirty="0">
              <a:solidFill>
                <a:prstClr val="black"/>
              </a:solidFill>
              <a:latin typeface="Comic Sans MS" pitchFamily="66" charset="0"/>
            </a:endParaRPr>
          </a:p>
          <a:p>
            <a:pPr algn="ctr"/>
            <a: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  <a:t/>
            </a:r>
            <a:br>
              <a:rPr lang="ru-RU" sz="3600" b="1" dirty="0">
                <a:solidFill>
                  <a:prstClr val="black"/>
                </a:solidFill>
                <a:latin typeface="Comic Sans MS" pitchFamily="66" charset="0"/>
              </a:rPr>
            </a:br>
            <a:endParaRPr lang="ru-RU" sz="36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6525917" y="1057463"/>
            <a:ext cx="4249809" cy="4964619"/>
          </a:xfrm>
          <a:prstGeom prst="frame">
            <a:avLst>
              <a:gd name="adj1" fmla="val 3071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685" y="1125538"/>
            <a:ext cx="901649" cy="84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8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8 -0.05132 L 0.34336 -0.05132 L 0.34336 0.64093 L -0.00508 0.64093 L -0.00508 -0.05132 Z " pathEditMode="relative" rAng="0" ptsTypes="FFFFF">
                                      <p:cBhvr>
                                        <p:cTn id="6" dur="6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22" y="346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6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 -0.06173 L 0.32343 -0.06173 L 0.32343 0.64093 L -0.025 0.64093 L -0.025 -0.06173 Z " pathEditMode="relative" rAng="0" ptsTypes="FFFFF">
                                      <p:cBhvr>
                                        <p:cTn id="20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22" y="351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6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342678" y="189435"/>
            <a:ext cx="8856984" cy="1800199"/>
            <a:chOff x="2456887" y="521345"/>
            <a:chExt cx="6138649" cy="2882251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2456887" y="521345"/>
              <a:ext cx="6138649" cy="2882251"/>
            </a:xfrm>
            <a:prstGeom prst="cloudCallout">
              <a:avLst>
                <a:gd name="adj1" fmla="val 43791"/>
                <a:gd name="adj2" fmla="val 18364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10723" y="1299550"/>
              <a:ext cx="5535275" cy="1527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Сегодня нам предстоит ответить на вопрос «Зачем летают в космос?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s://ds03.infourok.ru/uploads/ex/025a/00066af9-fc97e86b/640/img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6854" y="2017432"/>
            <a:ext cx="6096000" cy="45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87881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230256" y="3141762"/>
            <a:ext cx="4700616" cy="369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288215" y="261442"/>
            <a:ext cx="7128791" cy="6408712"/>
          </a:xfrm>
          <a:prstGeom prst="foldedCorner">
            <a:avLst/>
          </a:prstGeom>
          <a:solidFill>
            <a:schemeClr val="bg1"/>
          </a:solidFill>
          <a:ln>
            <a:solidFill>
              <a:srgbClr val="A162D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Тысячи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лет люди ходили по Земле, но никак не могли увидеть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её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всю сразу. 4 ноября 1957 года наша страна открыла миру новую эпоху — космическую. В этот день был запущен первый искусственный спутник Земли. Он весил 83,6 килограммов и имел форму шара диаметром 58 сантиметров. 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Теперь, хоть и не своими глазами, а с помощью аппаратуры, люди смогли увидеть свою планету из космоса.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62483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438831" y="373153"/>
            <a:ext cx="8856984" cy="1152127"/>
            <a:chOff x="2456887" y="521345"/>
            <a:chExt cx="6138649" cy="2507562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2456887" y="521345"/>
              <a:ext cx="6138649" cy="2507562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25216" y="921200"/>
              <a:ext cx="5535275" cy="2076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Первый искусственный спутник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Земли.</a:t>
              </a:r>
              <a:endParaRPr lang="ru-RU" sz="2800" b="1" dirty="0">
                <a:latin typeface="Comic Sans MS" pitchFamily="66" charset="0"/>
              </a:endParaRP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https://arhivurokov.ru/kopilka/uploads/user_file_545e1f44279b4/img_user_file_545e1f44279b4_2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04" t="3720" r="1886" b="4535"/>
          <a:stretch/>
        </p:blipFill>
        <p:spPr bwMode="auto">
          <a:xfrm>
            <a:off x="2584527" y="1773610"/>
            <a:ext cx="6565592" cy="4815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46463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438831" y="373153"/>
            <a:ext cx="8856984" cy="1832505"/>
            <a:chOff x="2456887" y="521345"/>
            <a:chExt cx="6138649" cy="3988380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2456887" y="521345"/>
              <a:ext cx="6138649" cy="3988380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25216" y="921200"/>
              <a:ext cx="5535275" cy="30143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На втором искусственном спутнике в космос была запущена собака Лайка, которая облетела Землю.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s://arhivurokov.ru/multiurok/html/2017/03/01/s_58b72bd381e85/577134_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017" y="2292744"/>
            <a:ext cx="5728917" cy="4296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98299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1342678" y="189435"/>
            <a:ext cx="8856984" cy="2088231"/>
            <a:chOff x="2456887" y="521345"/>
            <a:chExt cx="6138649" cy="2507562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2456887" y="521345"/>
              <a:ext cx="6138649" cy="2507562"/>
            </a:xfrm>
            <a:prstGeom prst="cloudCallout">
              <a:avLst>
                <a:gd name="adj1" fmla="val 45077"/>
                <a:gd name="adj2" fmla="val 154483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10723" y="901841"/>
              <a:ext cx="5535275" cy="1269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Ребята! Скажите, кто был первым человеком, полетевшим в космос, первым космонавтом?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https://content.tviz.tv/gfx/res/43432/3ymbj42g350k0ckc4w400ss8c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1205" y="2262932"/>
            <a:ext cx="5250414" cy="39378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66814" y="6200743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Юрий Алексеевич Гагарин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98464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288215" y="261442"/>
            <a:ext cx="7535183" cy="6408712"/>
          </a:xfrm>
          <a:prstGeom prst="foldedCorner">
            <a:avLst/>
          </a:prstGeom>
          <a:solidFill>
            <a:schemeClr val="bg1"/>
          </a:solidFill>
          <a:ln>
            <a:solidFill>
              <a:srgbClr val="A162D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12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апреля 1961 года планету потрясла неожиданная весть: «Человек в космосе! Русский, советский!» 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Многовековая мечта людей о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полёте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к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звёздам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сбылась. Солнечным утром мощная ракета вывела на орбиту космический корабль «Восток» с первым космонавтом Земли —                            Юрием Гагариным на борту.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8723" y="4221882"/>
            <a:ext cx="2469469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230256" y="3141762"/>
            <a:ext cx="4700616" cy="369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43855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06574" y="261442"/>
            <a:ext cx="10297144" cy="2737074"/>
            <a:chOff x="1741444" y="521345"/>
            <a:chExt cx="7136804" cy="4352055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741444" y="521345"/>
              <a:ext cx="7136804" cy="3988379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49349" y="921200"/>
              <a:ext cx="6429268" cy="3952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Сейчас космонавты довольно часто летают в космос, мы к этому уже привыкли. Но когда в космос полетел первый космонавт, люди всего мира испытали изумление и восторг.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http://poradu.pp.ua/uploads/posts/2015-07/thumbs/polt-gagarna-v-kosmos-pershiy-cholovk-kosmonavt_783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0630" y="2905142"/>
            <a:ext cx="3120777" cy="3765012"/>
          </a:xfrm>
          <a:prstGeom prst="rect">
            <a:avLst/>
          </a:prstGeom>
          <a:ln>
            <a:solidFill>
              <a:srgbClr val="A162D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8165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06574" y="261442"/>
            <a:ext cx="10297144" cy="2848784"/>
            <a:chOff x="1741444" y="521345"/>
            <a:chExt cx="7136804" cy="4529678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741444" y="521345"/>
              <a:ext cx="7136804" cy="4529678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40891" y="921200"/>
              <a:ext cx="6637727" cy="3572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Юрий Гагарин занял место в кабине</a:t>
              </a:r>
              <a:r>
                <a:rPr lang="ru-RU" sz="2800" b="1" dirty="0" smtClean="0">
                  <a:latin typeface="Comic Sans MS" pitchFamily="66" charset="0"/>
                </a:rPr>
                <a:t>,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 </a:t>
              </a:r>
              <a:r>
                <a:rPr lang="ru-RU" sz="2800" b="1" dirty="0">
                  <a:latin typeface="Comic Sans MS" pitchFamily="66" charset="0"/>
                </a:rPr>
                <a:t>прозвучала команда «Пуск</a:t>
              </a:r>
              <a:r>
                <a:rPr lang="ru-RU" sz="2800" b="1" dirty="0" smtClean="0">
                  <a:latin typeface="Comic Sans MS" pitchFamily="66" charset="0"/>
                </a:rPr>
                <a:t>!» «</a:t>
              </a:r>
              <a:r>
                <a:rPr lang="ru-RU" sz="2800" b="1" dirty="0">
                  <a:latin typeface="Comic Sans MS" pitchFamily="66" charset="0"/>
                </a:rPr>
                <a:t>Поехали!» — раздался в радиорупорах голос первого космонавта. Взревели двигатели, </a:t>
              </a:r>
              <a:r>
                <a:rPr lang="ru-RU" sz="2800" b="1" dirty="0" smtClean="0">
                  <a:latin typeface="Comic Sans MS" pitchFamily="66" charset="0"/>
                </a:rPr>
                <a:t>ракета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 </a:t>
              </a:r>
              <a:r>
                <a:rPr lang="ru-RU" sz="2800" b="1" dirty="0">
                  <a:latin typeface="Comic Sans MS" pitchFamily="66" charset="0"/>
                </a:rPr>
                <a:t>оторвалась </a:t>
              </a:r>
              <a:r>
                <a:rPr lang="ru-RU" sz="2800" b="1" dirty="0" smtClean="0">
                  <a:latin typeface="Comic Sans MS" pitchFamily="66" charset="0"/>
                </a:rPr>
                <a:t>от Земли </a:t>
              </a:r>
              <a:r>
                <a:rPr lang="ru-RU" sz="2800" b="1" dirty="0">
                  <a:latin typeface="Comic Sans MS" pitchFamily="66" charset="0"/>
                </a:rPr>
                <a:t>и пошла в небо.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 descr="http://rusplt.ru/netcat_files/52/104/620x407/gagarin_620_21.10.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8862" y="3213770"/>
            <a:ext cx="5289049" cy="34720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61402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06574" y="261442"/>
            <a:ext cx="10297144" cy="1872208"/>
            <a:chOff x="1741444" y="521345"/>
            <a:chExt cx="7136804" cy="4529678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741444" y="521345"/>
              <a:ext cx="7136804" cy="4529678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40891" y="921200"/>
              <a:ext cx="6637727" cy="2202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Что Гагарин испытал в корабле? </a:t>
              </a:r>
            </a:p>
            <a:p>
              <a:pPr algn="ctr"/>
              <a:r>
                <a:rPr lang="ru-RU" sz="2800" b="1" dirty="0">
                  <a:latin typeface="Comic Sans MS" pitchFamily="66" charset="0"/>
                </a:rPr>
                <a:t>Что он увидел в иллюминаторы? Послушайте отрывок из его воспоминаний.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www.b-port.com/mediafiles/items/2016/04/175532/5756d0c6e4dec9dd43e079d813b651aa_XL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81022" y="2217514"/>
            <a:ext cx="5984219" cy="42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9944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288215" y="261442"/>
            <a:ext cx="7535183" cy="6408712"/>
          </a:xfrm>
          <a:prstGeom prst="foldedCorner">
            <a:avLst/>
          </a:prstGeom>
          <a:solidFill>
            <a:schemeClr val="bg1"/>
          </a:solidFill>
          <a:ln>
            <a:solidFill>
              <a:srgbClr val="A162D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«Когда корабль вышел на орбиту, появилась невесомость. Я оторвался от кресла и повис между потолком и полом кабины.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Всё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вокруг стало легче. «Земля» спросила, что я вижу, и я рассказал, что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отчётливо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видны горные хребты, крупные реки, большие леса, пятна островов, береговая кромка морей».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8723" y="4221882"/>
            <a:ext cx="2469469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230256" y="3141762"/>
            <a:ext cx="4700616" cy="369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95676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06574" y="261442"/>
            <a:ext cx="10297144" cy="2692131"/>
            <a:chOff x="1741444" y="521345"/>
            <a:chExt cx="7136804" cy="4529678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741444" y="521345"/>
              <a:ext cx="7136804" cy="4529678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40891" y="921201"/>
              <a:ext cx="6637727" cy="3055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Больше часа, а именно 108 мин, </a:t>
              </a:r>
              <a:r>
                <a:rPr lang="ru-RU" sz="2800" b="1" dirty="0" smtClean="0">
                  <a:latin typeface="Comic Sans MS" pitchFamily="66" charset="0"/>
                </a:rPr>
                <a:t>длился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 </a:t>
              </a:r>
              <a:r>
                <a:rPr lang="ru-RU" sz="2800" b="1" dirty="0">
                  <a:latin typeface="Comic Sans MS" pitchFamily="66" charset="0"/>
                </a:rPr>
                <a:t>первый </a:t>
              </a:r>
              <a:r>
                <a:rPr lang="ru-RU" sz="2800" b="1" dirty="0" smtClean="0">
                  <a:latin typeface="Comic Sans MS" pitchFamily="66" charset="0"/>
                </a:rPr>
                <a:t>полёт </a:t>
              </a:r>
              <a:r>
                <a:rPr lang="ru-RU" sz="2800" b="1" dirty="0">
                  <a:latin typeface="Comic Sans MS" pitchFamily="66" charset="0"/>
                </a:rPr>
                <a:t>человека в космосе. За это время корабль «Восток» облетел весь земной шар и опустился в точно заданном районе.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://inoplanetyanin.ru/wp-content/uploads/2016/04/776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894" y="2965663"/>
            <a:ext cx="5715000" cy="3629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89243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06574" y="261442"/>
            <a:ext cx="10297144" cy="2160239"/>
            <a:chOff x="1741444" y="521345"/>
            <a:chExt cx="7136804" cy="3634736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741444" y="521345"/>
              <a:ext cx="7136804" cy="3634736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40891" y="1098795"/>
              <a:ext cx="6637727" cy="233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Корабль приземлился </a:t>
              </a:r>
              <a:r>
                <a:rPr lang="ru-RU" sz="2800" b="1" dirty="0" smtClean="0">
                  <a:latin typeface="Comic Sans MS" pitchFamily="66" charset="0"/>
                </a:rPr>
                <a:t>на </a:t>
              </a:r>
              <a:r>
                <a:rPr lang="ru-RU" sz="2800" b="1" dirty="0">
                  <a:latin typeface="Comic Sans MS" pitchFamily="66" charset="0"/>
                </a:rPr>
                <a:t>поле. </a:t>
              </a:r>
            </a:p>
            <a:p>
              <a:pPr algn="ctr"/>
              <a:r>
                <a:rPr lang="ru-RU" sz="2800" b="1" dirty="0">
                  <a:latin typeface="Comic Sans MS" pitchFamily="66" charset="0"/>
                </a:rPr>
                <a:t>И тут </a:t>
              </a:r>
              <a:r>
                <a:rPr lang="ru-RU" sz="2800" b="1" dirty="0" smtClean="0">
                  <a:latin typeface="Comic Sans MS" pitchFamily="66" charset="0"/>
                </a:rPr>
                <a:t>произошёл </a:t>
              </a:r>
              <a:r>
                <a:rPr lang="ru-RU" sz="2800" b="1" dirty="0">
                  <a:latin typeface="Comic Sans MS" pitchFamily="66" charset="0"/>
                </a:rPr>
                <a:t>интересный эпизод, о котором Юрий Гагарин потом рассказывал.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http://twofb.ru/misc/i/gallery/20435/8223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870" y="2565698"/>
            <a:ext cx="5741751" cy="4104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71245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288215" y="261442"/>
            <a:ext cx="7103135" cy="6408712"/>
          </a:xfrm>
          <a:prstGeom prst="foldedCorner">
            <a:avLst/>
          </a:prstGeom>
          <a:solidFill>
            <a:schemeClr val="bg1"/>
          </a:solidFill>
          <a:ln>
            <a:solidFill>
              <a:srgbClr val="A162D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«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Ступив на 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твёрдую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землю, я увидел женщину с девочкой, стоявших возле пятнистого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телёнка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и с любопытством наблюдавших за мной.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Пошёл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к ним. Они направились навстречу. Но чем ближе они подходили, тем шаги их становились медленнее. Я ведь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всё ещё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был в ярко-оранжевом скафандре, и 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необычный вид, наверное, их пугал. Ничего подобного они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ещё не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 видели…»</a:t>
            </a: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230256" y="3141762"/>
            <a:ext cx="4700616" cy="369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18965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262559" y="261442"/>
            <a:ext cx="10441159" cy="3020853"/>
            <a:chOff x="1641629" y="521345"/>
            <a:chExt cx="7236619" cy="5330948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641629" y="521345"/>
              <a:ext cx="7236619" cy="5330948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40705" y="1098795"/>
              <a:ext cx="6537912" cy="450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Корабль «Восток» всего лишь один раз </a:t>
              </a:r>
              <a:endParaRPr lang="ru-RU" sz="2800" b="1" dirty="0" smtClean="0">
                <a:latin typeface="Comic Sans MS" pitchFamily="66" charset="0"/>
              </a:endParaRP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облетел </a:t>
              </a:r>
              <a:r>
                <a:rPr lang="ru-RU" sz="2800" b="1" dirty="0">
                  <a:latin typeface="Comic Sans MS" pitchFamily="66" charset="0"/>
                </a:rPr>
                <a:t>вокруг </a:t>
              </a:r>
              <a:r>
                <a:rPr lang="ru-RU" sz="2800" b="1" dirty="0" smtClean="0">
                  <a:latin typeface="Comic Sans MS" pitchFamily="66" charset="0"/>
                </a:rPr>
                <a:t>Земли. А</a:t>
              </a:r>
              <a:r>
                <a:rPr lang="ru-RU" sz="2800" b="1" dirty="0">
                  <a:latin typeface="Comic Sans MS" pitchFamily="66" charset="0"/>
                </a:rPr>
                <a:t> современная космическая станция находится в космосе много лет; это настоящий космический дом, в котором космонавты живут по многу месяцев. </a:t>
              </a:r>
            </a:p>
            <a:p>
              <a:pPr algn="ctr"/>
              <a:endParaRPr lang="ru-RU" sz="2800" b="1" dirty="0">
                <a:latin typeface="Comic Sans MS" pitchFamily="66" charset="0"/>
              </a:endParaRP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://today.kz/static/uploads/media/pages/2014/03/11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2918" y="3282295"/>
            <a:ext cx="4673600" cy="3505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79215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262559" y="261442"/>
            <a:ext cx="10441159" cy="3020853"/>
            <a:chOff x="1641629" y="521345"/>
            <a:chExt cx="7236619" cy="5330948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641629" y="521345"/>
              <a:ext cx="7236619" cy="5330948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90983" y="1098795"/>
              <a:ext cx="6687635" cy="4725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Такие станции люди стали создавать для продолжительных </a:t>
              </a:r>
              <a:r>
                <a:rPr lang="ru-RU" sz="2800" b="1" dirty="0" smtClean="0">
                  <a:latin typeface="Comic Sans MS" pitchFamily="66" charset="0"/>
                </a:rPr>
                <a:t>полётов </a:t>
              </a:r>
              <a:r>
                <a:rPr lang="ru-RU" sz="2800" b="1" dirty="0">
                  <a:latin typeface="Comic Sans MS" pitchFamily="66" charset="0"/>
                </a:rPr>
                <a:t>в космос. Это </a:t>
              </a:r>
              <a:endParaRPr lang="ru-RU" sz="2800" b="1" dirty="0" smtClean="0">
                <a:latin typeface="Comic Sans MS" pitchFamily="66" charset="0"/>
              </a:endParaRP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настоящий </a:t>
              </a:r>
              <a:r>
                <a:rPr lang="ru-RU" sz="2800" b="1" dirty="0">
                  <a:latin typeface="Comic Sans MS" pitchFamily="66" charset="0"/>
                </a:rPr>
                <a:t>«космический дом», который постоянно находится в космосе и где космонавты работают много месяцев. </a:t>
              </a:r>
            </a:p>
            <a:p>
              <a:pPr algn="ctr"/>
              <a:endParaRPr lang="ru-RU" sz="2800" b="1" dirty="0">
                <a:latin typeface="Comic Sans MS" pitchFamily="66" charset="0"/>
              </a:endParaRP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http://fs201.jpe.ru/0b74/1662472_3735a5b4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53173" y="3357300"/>
            <a:ext cx="5274281" cy="33607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0645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262559" y="261443"/>
            <a:ext cx="10441159" cy="2664296"/>
            <a:chOff x="1641629" y="521345"/>
            <a:chExt cx="7236619" cy="5330948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641629" y="521345"/>
              <a:ext cx="7236619" cy="5330948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90983" y="1098794"/>
              <a:ext cx="6687635" cy="4495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На орбитальных научных станциях </a:t>
              </a:r>
              <a:endParaRPr lang="ru-RU" sz="2800" b="1" dirty="0" smtClean="0">
                <a:latin typeface="Comic Sans MS" pitchFamily="66" charset="0"/>
              </a:endParaRP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космонавты </a:t>
              </a:r>
              <a:r>
                <a:rPr lang="ru-RU" sz="2800" b="1" dirty="0">
                  <a:latin typeface="Comic Sans MS" pitchFamily="66" charset="0"/>
                </a:rPr>
                <a:t>разных стран ведут исследования Земли и космического пространства. Иногда они покидают станцию и выходят в </a:t>
              </a:r>
              <a:endParaRPr lang="ru-RU" sz="2800" b="1" dirty="0" smtClean="0">
                <a:latin typeface="Comic Sans MS" pitchFamily="66" charset="0"/>
              </a:endParaRP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открытый космос</a:t>
              </a:r>
              <a:r>
                <a:rPr lang="ru-RU" sz="2800" b="1" dirty="0">
                  <a:latin typeface="Comic Sans MS" pitchFamily="66" charset="0"/>
                </a:rPr>
                <a:t>. 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enginclub.ru/wp-content/uploads/2016/09/detail_9943ac211b4e7c60148ef8dff3e8187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6854" y="2932162"/>
            <a:ext cx="5715000" cy="381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46445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262559" y="261442"/>
            <a:ext cx="10441159" cy="2848783"/>
            <a:chOff x="1641629" y="521345"/>
            <a:chExt cx="7236619" cy="5330948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641629" y="521345"/>
              <a:ext cx="7236619" cy="5330948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90983" y="1098794"/>
              <a:ext cx="6687635" cy="4495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«Крылья» космической станции — </a:t>
              </a:r>
              <a:r>
                <a:rPr lang="ru-RU" sz="2800" b="1" dirty="0" smtClean="0">
                  <a:latin typeface="Comic Sans MS" pitchFamily="66" charset="0"/>
                </a:rPr>
                <a:t>это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 </a:t>
              </a:r>
              <a:r>
                <a:rPr lang="ru-RU" sz="2800" b="1" dirty="0">
                  <a:latin typeface="Comic Sans MS" pitchFamily="66" charset="0"/>
                </a:rPr>
                <a:t>солнечные батареи. Они «ловят» солнечные лучи и превращают их в электрический ток. А ток освещает, обогревает станцию и </a:t>
              </a:r>
              <a:r>
                <a:rPr lang="ru-RU" sz="2800" b="1" dirty="0" smtClean="0">
                  <a:latin typeface="Comic Sans MS" pitchFamily="66" charset="0"/>
                </a:rPr>
                <a:t>питает</a:t>
              </a:r>
            </a:p>
            <a:p>
              <a:pPr algn="ctr"/>
              <a:r>
                <a:rPr lang="ru-RU" sz="2800" b="1" dirty="0" smtClean="0">
                  <a:latin typeface="Comic Sans MS" pitchFamily="66" charset="0"/>
                </a:rPr>
                <a:t> все </a:t>
              </a:r>
              <a:r>
                <a:rPr lang="ru-RU" sz="2800" b="1" dirty="0">
                  <a:latin typeface="Comic Sans MS" pitchFamily="66" charset="0"/>
                </a:rPr>
                <a:t>научные приборы.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://new.korolev.ru/upload/iblock/698/69841dd31ea22d03fa87371dc678ee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0910" y="3157764"/>
            <a:ext cx="4680520" cy="35123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30170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288215" y="261442"/>
            <a:ext cx="7535183" cy="6408712"/>
          </a:xfrm>
          <a:prstGeom prst="foldedCorner">
            <a:avLst/>
          </a:prstGeom>
          <a:solidFill>
            <a:schemeClr val="bg1"/>
          </a:solidFill>
          <a:ln>
            <a:solidFill>
              <a:srgbClr val="A162D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Космонавты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в иллюминатор наблюдают Солнце и 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звёзды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, фотографируют Землю. Им приходится плавить и сваривать металл, испытывать прочность различных материалов. Космонавты выращивают на станции различные растения, чтобы узнать, как они чувствуют себя в космосе.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230256" y="3141762"/>
            <a:ext cx="4700616" cy="369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opogode.ru/images/images/52f9e40d5e9c90ab570cbe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4686" y="3789834"/>
            <a:ext cx="5112568" cy="2752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11194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262559" y="261443"/>
            <a:ext cx="10441159" cy="2088232"/>
            <a:chOff x="1641629" y="521347"/>
            <a:chExt cx="7236619" cy="3907723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641629" y="521347"/>
              <a:ext cx="7236619" cy="3907723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90983" y="1296150"/>
              <a:ext cx="6687635" cy="2591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Вы уже знаете, что у нашей планеты есть естественный спутник. </a:t>
              </a:r>
              <a:r>
                <a:rPr lang="ru-RU" sz="2800" b="1" dirty="0" smtClean="0">
                  <a:latin typeface="Comic Sans MS" pitchFamily="66" charset="0"/>
                </a:rPr>
                <a:t>Вспомните , как </a:t>
              </a:r>
              <a:r>
                <a:rPr lang="ru-RU" sz="2800" b="1" dirty="0">
                  <a:latin typeface="Comic Sans MS" pitchFamily="66" charset="0"/>
                </a:rPr>
                <a:t>он называется? 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s://secure.static.tumblr.com/4d288615e7699c949c2c71ec9bd00a68/ofdgfzd/ZQ9np6uf3/tumblr_static_e2zj2zdbgfwcwk0owg8cgwck0_640_v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5" r="17496"/>
          <a:stretch/>
        </p:blipFill>
        <p:spPr bwMode="auto">
          <a:xfrm>
            <a:off x="3718942" y="2507985"/>
            <a:ext cx="4518053" cy="40957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70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288215" y="261442"/>
            <a:ext cx="7535183" cy="6408712"/>
          </a:xfrm>
          <a:prstGeom prst="foldedCorner">
            <a:avLst/>
          </a:prstGeom>
          <a:solidFill>
            <a:schemeClr val="bg1"/>
          </a:solidFill>
          <a:ln>
            <a:solidFill>
              <a:srgbClr val="A162D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Но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 человек смог создать и запустить в космос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искусственные </a:t>
            </a:r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спутники Земли. Когда это произошло, радиостанции всего мира прервали свои передачи, чтобы сообщить самую главную новость. Русское слово „спутник“ вошло во все языки мира. Сейчас в космосе постоянно находится много искусственных спутников. Зачем же они нужны?»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230256" y="3141762"/>
            <a:ext cx="4700616" cy="369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75551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262559" y="261443"/>
            <a:ext cx="10441159" cy="2088232"/>
            <a:chOff x="1641629" y="521347"/>
            <a:chExt cx="7236619" cy="3907723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641629" y="521347"/>
              <a:ext cx="7236619" cy="3907723"/>
            </a:xfrm>
            <a:prstGeom prst="cloudCallout">
              <a:avLst>
                <a:gd name="adj1" fmla="val 37192"/>
                <a:gd name="adj2" fmla="val 21378"/>
              </a:avLst>
            </a:prstGeom>
            <a:solidFill>
              <a:schemeClr val="bg1"/>
            </a:solidFill>
            <a:ln>
              <a:solidFill>
                <a:srgbClr val="A162D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90983" y="1060341"/>
              <a:ext cx="6687635" cy="2591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Comic Sans MS" pitchFamily="66" charset="0"/>
                </a:rPr>
                <a:t>Спутники связи осуществляют телевизионные передачи в </a:t>
              </a:r>
              <a:r>
                <a:rPr lang="ru-RU" sz="2800" b="1" dirty="0" smtClean="0">
                  <a:latin typeface="Comic Sans MS" pitchFamily="66" charset="0"/>
                </a:rPr>
                <a:t>отдалённые </a:t>
              </a:r>
              <a:r>
                <a:rPr lang="ru-RU" sz="2800" b="1" dirty="0">
                  <a:latin typeface="Comic Sans MS" pitchFamily="66" charset="0"/>
                </a:rPr>
                <a:t>уголки Земли. Их помощь необходима для радио- и телефонной связи.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533531" y="3264148"/>
            <a:ext cx="2630092" cy="35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56025"/>
            <a:ext cx="2278782" cy="3033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http://satellitetrack.net/wp-content/uploads/2015/02/satellite-trackin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570" y="2449604"/>
            <a:ext cx="6664026" cy="4220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77945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" action="ppaction://hlinkshowjump?jump=nextslide"/>
          </p:cNvPr>
          <p:cNvSpPr/>
          <p:nvPr/>
        </p:nvSpPr>
        <p:spPr>
          <a:xfrm>
            <a:off x="11070598" y="189434"/>
            <a:ext cx="857256" cy="57163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159102" y="453256"/>
            <a:ext cx="2236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СПУТНИКИ</a:t>
            </a:r>
            <a:endParaRPr lang="ru-RU" b="1" dirty="0">
              <a:latin typeface="Comic Sans MS" pitchFamily="66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646934" y="1197546"/>
            <a:ext cx="1152128" cy="936104"/>
          </a:xfrm>
          <a:prstGeom prst="straightConnector1">
            <a:avLst/>
          </a:prstGeom>
          <a:ln w="38100">
            <a:solidFill>
              <a:srgbClr val="A162D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023198" y="1197546"/>
            <a:ext cx="0" cy="936104"/>
          </a:xfrm>
          <a:prstGeom prst="straightConnector1">
            <a:avLst/>
          </a:prstGeom>
          <a:ln w="38100">
            <a:solidFill>
              <a:srgbClr val="A162D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607374" y="1197546"/>
            <a:ext cx="792088" cy="936104"/>
          </a:xfrm>
          <a:prstGeom prst="straightConnector1">
            <a:avLst/>
          </a:prstGeom>
          <a:ln w="38100">
            <a:solidFill>
              <a:srgbClr val="A162D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82638" y="2290787"/>
            <a:ext cx="2887329" cy="415498"/>
          </a:xfrm>
          <a:prstGeom prst="rect">
            <a:avLst/>
          </a:prstGeom>
          <a:solidFill>
            <a:srgbClr val="A162D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МОБИЛЬНАЯ СВЯЗЬ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11030" y="2290787"/>
            <a:ext cx="3275256" cy="415498"/>
          </a:xfrm>
          <a:prstGeom prst="rect">
            <a:avLst/>
          </a:prstGeom>
          <a:solidFill>
            <a:srgbClr val="A162D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МОРСКАЯ НАВИГАЦИЯ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83438" y="2294216"/>
            <a:ext cx="3446777" cy="415498"/>
          </a:xfrm>
          <a:prstGeom prst="rect">
            <a:avLst/>
          </a:prstGeom>
          <a:solidFill>
            <a:srgbClr val="A162D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ТРАНСЛЯЦИЯ ПЕРЕДАЧ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7170" name="Picture 2" descr="http://ubr.ua/img/article/1146/67_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116" y="3314918"/>
            <a:ext cx="3360372" cy="2520280"/>
          </a:xfrm>
          <a:prstGeom prst="rect">
            <a:avLst/>
          </a:prstGeom>
          <a:noFill/>
          <a:ln>
            <a:solidFill>
              <a:srgbClr val="A162D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opt-10749.ssl.1c-bitrix-cdn.ru/upload/iblock/551/5514b805a6e7f99331213934ff298ec9.jpg?14422652264717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3067" y="3318079"/>
            <a:ext cx="3360373" cy="2520280"/>
          </a:xfrm>
          <a:prstGeom prst="rect">
            <a:avLst/>
          </a:prstGeom>
          <a:noFill/>
          <a:ln>
            <a:solidFill>
              <a:srgbClr val="A162D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xn--80apbncz.xn--p1ai/uploadedfiles/1-042017/images/mks_8y0rs2F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945" y="3304128"/>
            <a:ext cx="3369127" cy="2517119"/>
          </a:xfrm>
          <a:prstGeom prst="rect">
            <a:avLst/>
          </a:prstGeom>
          <a:noFill/>
          <a:ln>
            <a:solidFill>
              <a:srgbClr val="A162D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946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3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547945" y="1820461"/>
            <a:ext cx="6382928" cy="501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795417" y="1104918"/>
            <a:ext cx="4752528" cy="3116964"/>
          </a:xfrm>
          <a:prstGeom prst="foldedCorner">
            <a:avLst/>
          </a:prstGeom>
          <a:solidFill>
            <a:schemeClr val="bg1"/>
          </a:solidFill>
          <a:ln>
            <a:solidFill>
              <a:srgbClr val="A162D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202" y="1917626"/>
            <a:ext cx="4846198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Спасибо, дети, </a:t>
            </a:r>
          </a:p>
          <a:p>
            <a:pPr algn="ctr"/>
            <a:r>
              <a:rPr lang="ru-RU" sz="4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за урок!</a:t>
            </a:r>
            <a:endParaRPr lang="ru-RU" sz="44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Умножение 5">
            <a:hlinkClick r:id="" action="ppaction://hlinkshowjump?jump=endshow"/>
          </p:cNvPr>
          <p:cNvSpPr/>
          <p:nvPr/>
        </p:nvSpPr>
        <p:spPr>
          <a:xfrm>
            <a:off x="11279782" y="189434"/>
            <a:ext cx="720080" cy="698370"/>
          </a:xfrm>
          <a:prstGeom prst="mathMultiply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3337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6854" y="1286654"/>
            <a:ext cx="609731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omic Sans MS" pitchFamily="66" charset="0"/>
                <a:hlinkClick r:id="rId2"/>
              </a:rPr>
              <a:t> </a:t>
            </a:r>
            <a:r>
              <a:rPr lang="ru-RU" sz="2000" dirty="0" smtClean="0">
                <a:latin typeface="Comic Sans MS" pitchFamily="66" charset="0"/>
                <a:hlinkClick r:id="rId2"/>
              </a:rPr>
              <a:t>Учитель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3"/>
              </a:rPr>
              <a:t>Космос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4"/>
              </a:rPr>
              <a:t>Ракета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5"/>
              </a:rPr>
              <a:t>Космонавт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6"/>
              </a:rPr>
              <a:t>Космос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7"/>
              </a:rPr>
              <a:t>Спутник</a:t>
            </a:r>
            <a:r>
              <a:rPr lang="ru-RU" sz="2000" dirty="0">
                <a:latin typeface="Comic Sans MS" pitchFamily="66" charset="0"/>
              </a:rPr>
              <a:t> 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8"/>
              </a:rPr>
              <a:t>Лайка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9"/>
              </a:rPr>
              <a:t>Гагарин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err="1" smtClean="0">
                <a:latin typeface="Comic Sans MS" pitchFamily="66" charset="0"/>
                <a:hlinkClick r:id="rId10"/>
              </a:rPr>
              <a:t>Гагарин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err="1" smtClean="0">
                <a:latin typeface="Comic Sans MS" pitchFamily="66" charset="0"/>
                <a:hlinkClick r:id="rId11"/>
              </a:rPr>
              <a:t>Гагарин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err="1" smtClean="0">
                <a:latin typeface="Comic Sans MS" pitchFamily="66" charset="0"/>
                <a:hlinkClick r:id="rId12"/>
              </a:rPr>
              <a:t>Гагарин</a:t>
            </a:r>
            <a:r>
              <a:rPr lang="ru-RU" sz="2000" dirty="0">
                <a:latin typeface="Comic Sans MS" pitchFamily="66" charset="0"/>
              </a:rPr>
              <a:t> 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err="1" smtClean="0">
                <a:latin typeface="Comic Sans MS" pitchFamily="66" charset="0"/>
                <a:hlinkClick r:id="rId13"/>
              </a:rPr>
              <a:t>Гагарин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4"/>
              </a:rPr>
              <a:t>Восток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5"/>
              </a:rPr>
              <a:t>Поле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6"/>
              </a:rPr>
              <a:t>Станция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err="1" smtClean="0">
                <a:latin typeface="Comic Sans MS" pitchFamily="66" charset="0"/>
                <a:hlinkClick r:id="rId17"/>
              </a:rPr>
              <a:t>Станция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smtClean="0">
                <a:latin typeface="Comic Sans MS" pitchFamily="66" charset="0"/>
                <a:hlinkClick r:id="rId18"/>
              </a:rPr>
              <a:t>Космос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19"/>
              </a:rPr>
              <a:t>Станция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20"/>
              </a:rPr>
              <a:t>Земля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21"/>
              </a:rPr>
              <a:t>Луна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smtClean="0">
                <a:latin typeface="Comic Sans MS" pitchFamily="66" charset="0"/>
                <a:hlinkClick r:id="rId22"/>
              </a:rPr>
              <a:t>Спутник </a:t>
            </a:r>
            <a:r>
              <a:rPr lang="ru-RU" sz="2000">
                <a:latin typeface="Comic Sans MS" pitchFamily="66" charset="0"/>
              </a:rPr>
              <a:t> </a:t>
            </a:r>
            <a:r>
              <a:rPr lang="ru-RU" sz="2000" smtClean="0">
                <a:latin typeface="Comic Sans MS" pitchFamily="66" charset="0"/>
              </a:rPr>
              <a:t>  </a:t>
            </a:r>
            <a:r>
              <a:rPr lang="ru-RU" sz="2000" smtClean="0">
                <a:latin typeface="Comic Sans MS" pitchFamily="66" charset="0"/>
                <a:hlinkClick r:id="rId23"/>
              </a:rPr>
              <a:t>Связь</a:t>
            </a:r>
            <a:r>
              <a:rPr lang="ru-RU" sz="200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24"/>
              </a:rPr>
              <a:t>Навигация</a:t>
            </a:r>
            <a:r>
              <a:rPr lang="ru-RU" sz="2000" dirty="0" smtClean="0">
                <a:latin typeface="Comic Sans MS" pitchFamily="66" charset="0"/>
              </a:rPr>
              <a:t>  </a:t>
            </a:r>
            <a:r>
              <a:rPr lang="ru-RU" sz="2000" dirty="0" smtClean="0">
                <a:latin typeface="Comic Sans MS" pitchFamily="66" charset="0"/>
                <a:hlinkClick r:id="rId25"/>
              </a:rPr>
              <a:t>Телевидение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smtClean="0">
                <a:latin typeface="Comic Sans MS" pitchFamily="66" charset="0"/>
              </a:rPr>
              <a:t>Текстовый материал и загадки взяты из книги Поурочные разработки по предмету «Окружающий мир» 1 класс </a:t>
            </a:r>
            <a:r>
              <a:rPr lang="ru-RU" sz="2000" dirty="0" err="1" smtClean="0">
                <a:latin typeface="Comic Sans MS" pitchFamily="66" charset="0"/>
              </a:rPr>
              <a:t>Е.М.Тихомирова</a:t>
            </a:r>
            <a:endParaRPr lang="ru-RU" sz="2000" dirty="0" smtClean="0">
              <a:latin typeface="Comic Sans MS" pitchFamily="66" charset="0"/>
            </a:endParaRPr>
          </a:p>
          <a:p>
            <a:pPr algn="ctr"/>
            <a:r>
              <a:rPr lang="ru-RU" sz="2000" dirty="0" err="1" smtClean="0">
                <a:latin typeface="Comic Sans MS" pitchFamily="66" charset="0"/>
              </a:rPr>
              <a:t>Отрисовки</a:t>
            </a:r>
            <a:r>
              <a:rPr lang="ru-RU" sz="2000" dirty="0" smtClean="0">
                <a:latin typeface="Comic Sans MS" pitchFamily="66" charset="0"/>
              </a:rPr>
              <a:t> черепахи и муравья авторские</a:t>
            </a:r>
            <a:endParaRPr lang="en-US" sz="2000" dirty="0" smtClean="0">
              <a:latin typeface="Comic Sans MS" pitchFamily="66" charset="0"/>
            </a:endParaRPr>
          </a:p>
          <a:p>
            <a:pPr algn="ctr"/>
            <a:endParaRPr lang="ru-RU" dirty="0" smtClean="0">
              <a:hlinkClick r:id="rId2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4744" y="286522"/>
            <a:ext cx="728182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Интернет источники</a:t>
            </a:r>
            <a:endParaRPr lang="ru-RU" sz="44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11279782" y="189434"/>
            <a:ext cx="720080" cy="698370"/>
          </a:xfrm>
          <a:prstGeom prst="mathMultiply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rId27" action="ppaction://hlinksldjump" highlightClick="1"/>
          </p:cNvPr>
          <p:cNvSpPr/>
          <p:nvPr/>
        </p:nvSpPr>
        <p:spPr>
          <a:xfrm>
            <a:off x="11279782" y="6022082"/>
            <a:ext cx="594090" cy="576064"/>
          </a:xfrm>
          <a:prstGeom prst="actionButtonHom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A162D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8" cstate="email"/>
          <a:srcRect/>
          <a:stretch>
            <a:fillRect/>
          </a:stretch>
        </p:blipFill>
        <p:spPr bwMode="auto">
          <a:xfrm rot="441831">
            <a:off x="9225766" y="2715927"/>
            <a:ext cx="2450071" cy="330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29" cstate="email"/>
          <a:srcRect/>
          <a:stretch>
            <a:fillRect/>
          </a:stretch>
        </p:blipFill>
        <p:spPr bwMode="auto">
          <a:xfrm>
            <a:off x="665918" y="2715414"/>
            <a:ext cx="2643206" cy="3517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</TotalTime>
  <Words>506</Words>
  <Application>Microsoft Office PowerPoint</Application>
  <PresentationFormat>Произвольный</PresentationFormat>
  <Paragraphs>110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к уроку окружающего мира,  1 класс УМК «Школа России»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Никифорова Наталья</dc:creator>
  <cp:lastModifiedBy>Рафаэль</cp:lastModifiedBy>
  <cp:revision>164</cp:revision>
  <dcterms:created xsi:type="dcterms:W3CDTF">2016-11-11T12:35:51Z</dcterms:created>
  <dcterms:modified xsi:type="dcterms:W3CDTF">2020-05-12T07:46:36Z</dcterms:modified>
</cp:coreProperties>
</file>